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62" r:id="rId8"/>
    <p:sldId id="259" r:id="rId9"/>
    <p:sldId id="268" r:id="rId10"/>
    <p:sldId id="263" r:id="rId11"/>
    <p:sldId id="264" r:id="rId12"/>
    <p:sldId id="265" r:id="rId13"/>
    <p:sldId id="266" r:id="rId14"/>
    <p:sldId id="270" r:id="rId15"/>
    <p:sldId id="269" r:id="rId16"/>
    <p:sldId id="271" r:id="rId17"/>
    <p:sldId id="287" r:id="rId18"/>
    <p:sldId id="272" r:id="rId19"/>
    <p:sldId id="273" r:id="rId20"/>
    <p:sldId id="283" r:id="rId21"/>
    <p:sldId id="279" r:id="rId22"/>
    <p:sldId id="274" r:id="rId23"/>
    <p:sldId id="281" r:id="rId24"/>
    <p:sldId id="275" r:id="rId25"/>
    <p:sldId id="276" r:id="rId26"/>
    <p:sldId id="277" r:id="rId27"/>
    <p:sldId id="278" r:id="rId28"/>
    <p:sldId id="280" r:id="rId29"/>
    <p:sldId id="285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9" autoAdjust="0"/>
  </p:normalViewPr>
  <p:slideViewPr>
    <p:cSldViewPr snapToGrid="0">
      <p:cViewPr varScale="1">
        <p:scale>
          <a:sx n="87" d="100"/>
          <a:sy n="87" d="100"/>
        </p:scale>
        <p:origin x="7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199FF-7C90-4865-9079-243123EE44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70F8A-91F8-4C1E-8C51-7292DD8B77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CCB80-5120-40DE-8EB9-FC4FDA32C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B4E3-5B92-42DD-B13B-DF6CFBEA93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315"/>
            <a:ext cx="12192000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536754" y="1591745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The idea of “interpolation”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172" y="2274854"/>
            <a:ext cx="4909656" cy="9639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99" y="3398644"/>
            <a:ext cx="3485229" cy="3176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28218" y="607805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Hermit interpolation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68" y="3737107"/>
            <a:ext cx="3987924" cy="23927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403258" y="1621515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How to interpolate rotations?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4010420" y="2746227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Understand rotations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911809" y="2144735"/>
            <a:ext cx="0" cy="601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73" y="3649352"/>
            <a:ext cx="2518685" cy="218736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65530" y="595457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Rotation in 2D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56750" y="3644729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Matrix multiplication in algebra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010420" y="5600190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An intuitive process in geometry</a:t>
            </a:r>
            <a:endParaRPr lang="zh-CN" altLang="en-US" sz="24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84" y="4202872"/>
            <a:ext cx="1400379" cy="796901"/>
          </a:xfrm>
          <a:prstGeom prst="rect">
            <a:avLst/>
          </a:prstGeom>
        </p:spPr>
      </p:pic>
      <p:cxnSp>
        <p:nvCxnSpPr>
          <p:cNvPr id="20" name="直接箭头连接符 19"/>
          <p:cNvCxnSpPr>
            <a:stCxn id="15" idx="1"/>
          </p:cNvCxnSpPr>
          <p:nvPr/>
        </p:nvCxnSpPr>
        <p:spPr>
          <a:xfrm flipH="1" flipV="1">
            <a:off x="3145536" y="5278845"/>
            <a:ext cx="864884" cy="55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48891" y="4079339"/>
            <a:ext cx="655320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A1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31211" y="4999773"/>
            <a:ext cx="528320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A0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536754" y="1591745"/>
            <a:ext cx="702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Geometry understanding of 3d rotation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98" y="2465099"/>
            <a:ext cx="3968954" cy="3079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08653" y="2465099"/>
            <a:ext cx="700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Rotate an object around </a:t>
            </a:r>
            <a:r>
              <a:rPr lang="en-US" altLang="zh-CN" sz="2000" dirty="0">
                <a:solidFill>
                  <a:srgbClr val="FF0000"/>
                </a:solidFill>
              </a:rPr>
              <a:t>a given rotation axis </a:t>
            </a:r>
            <a:r>
              <a:rPr lang="en-US" altLang="zh-CN" sz="2000" dirty="0"/>
              <a:t>for </a:t>
            </a:r>
            <a:r>
              <a:rPr lang="en-US" altLang="zh-CN" sz="2000" dirty="0">
                <a:solidFill>
                  <a:srgbClr val="FF0000"/>
                </a:solidFill>
              </a:rPr>
              <a:t>certain angle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68" y="3915310"/>
            <a:ext cx="4633531" cy="65455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08653" y="3254809"/>
            <a:ext cx="7027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 connect it with algebra, let’s introduce </a:t>
            </a:r>
            <a:r>
              <a:rPr lang="en-US" altLang="zh-CN" sz="2000" b="1" dirty="0"/>
              <a:t>Rodrigues’ formula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>
            <a:stCxn id="25" idx="0"/>
          </p:cNvCxnSpPr>
          <p:nvPr/>
        </p:nvCxnSpPr>
        <p:spPr>
          <a:xfrm flipH="1" flipV="1">
            <a:off x="8471002" y="4405446"/>
            <a:ext cx="893617" cy="340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13178" y="4745779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Matrix mapped from </a:t>
            </a:r>
            <a:r>
              <a:rPr lang="en-US" altLang="zh-CN" dirty="0">
                <a:solidFill>
                  <a:srgbClr val="FF0000"/>
                </a:solidFill>
              </a:rPr>
              <a:t>rotation axis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7219925" y="4429796"/>
            <a:ext cx="730108" cy="836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17086" y="529138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rotation angle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5849714" y="4412022"/>
            <a:ext cx="0" cy="1447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812410" y="5884609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rotation matrix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02170" y="6488668"/>
            <a:ext cx="700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Reference: </a:t>
            </a:r>
            <a:r>
              <a:rPr lang="zh-CN" altLang="en-US" dirty="0"/>
              <a:t>A Mathematical Introduction to Robotic Manipulation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5" grpId="0"/>
      <p:bldP spid="30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36754" y="1591745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The “in-between” state of rotation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9510" y="2526001"/>
            <a:ext cx="727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Let’s decompose a </a:t>
            </a:r>
            <a:r>
              <a:rPr lang="en-US" altLang="zh-CN" sz="2400" dirty="0">
                <a:solidFill>
                  <a:srgbClr val="FF0000"/>
                </a:solidFill>
              </a:rPr>
              <a:t>rotation matrix </a:t>
            </a:r>
            <a:r>
              <a:rPr lang="en-US" altLang="zh-CN" sz="2400" dirty="0"/>
              <a:t>into </a:t>
            </a:r>
            <a:r>
              <a:rPr lang="en-US" altLang="zh-CN" sz="2400" dirty="0">
                <a:solidFill>
                  <a:srgbClr val="FF0000"/>
                </a:solidFill>
              </a:rPr>
              <a:t>rotation axis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rotation angle </a:t>
            </a:r>
            <a:r>
              <a:rPr lang="en-US" altLang="zh-CN" sz="2400" dirty="0"/>
              <a:t>through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/>
              <a:t>Rodrigues’ formula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997" y="2591702"/>
            <a:ext cx="2518685" cy="21873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28954" y="489692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Rotation in 2D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9025" y="5384108"/>
            <a:ext cx="382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Interpolate the </a:t>
            </a:r>
            <a:r>
              <a:rPr lang="en-US" altLang="zh-CN" sz="2400" dirty="0">
                <a:solidFill>
                  <a:srgbClr val="FF0000"/>
                </a:solidFill>
              </a:rPr>
              <a:t>angle</a:t>
            </a:r>
            <a:r>
              <a:rPr lang="en-US" altLang="zh-CN" sz="2400" dirty="0"/>
              <a:t> \theta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13" y="3907474"/>
            <a:ext cx="3565699" cy="9261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62620" y="5384107"/>
            <a:ext cx="382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Interpolate the </a:t>
            </a:r>
            <a:r>
              <a:rPr lang="en-US" altLang="zh-CN" sz="2400" dirty="0">
                <a:solidFill>
                  <a:srgbClr val="FF0000"/>
                </a:solidFill>
              </a:rPr>
              <a:t>angle</a:t>
            </a:r>
            <a:r>
              <a:rPr lang="en-US" altLang="zh-CN" sz="2400" dirty="0"/>
              <a:t> \theta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1905000" y="2987040"/>
            <a:ext cx="655320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A1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87320" y="3907474"/>
            <a:ext cx="528320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A0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2" grpId="0"/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It’s called “</a:t>
            </a:r>
            <a:r>
              <a:rPr lang="en-US" altLang="zh-CN" sz="2800" b="1" dirty="0" err="1">
                <a:solidFill>
                  <a:srgbClr val="FF0000"/>
                </a:solidFill>
              </a:rPr>
              <a:t>slerp</a:t>
            </a:r>
            <a:r>
              <a:rPr lang="en-US" altLang="zh-CN" sz="2800" b="1" dirty="0">
                <a:solidFill>
                  <a:srgbClr val="FF0000"/>
                </a:solidFill>
              </a:rPr>
              <a:t>”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584" y="2444539"/>
            <a:ext cx="4512591" cy="39439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26310" y="1915993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Connection between </a:t>
            </a:r>
            <a:r>
              <a:rPr lang="en-US" altLang="zh-CN" dirty="0">
                <a:solidFill>
                  <a:srgbClr val="FF0000"/>
                </a:solidFill>
              </a:rPr>
              <a:t>rotation axis \bold{v}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rotation angle \theta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quaternion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26310" y="2826301"/>
            <a:ext cx="654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Interpolate </a:t>
            </a:r>
            <a:r>
              <a:rPr lang="en-US" altLang="zh-CN" dirty="0">
                <a:solidFill>
                  <a:srgbClr val="FF0000"/>
                </a:solidFill>
              </a:rPr>
              <a:t>the angle</a:t>
            </a:r>
            <a:r>
              <a:rPr lang="en-US" altLang="zh-CN" dirty="0"/>
              <a:t> of course gives us the following expression: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24" y="3195633"/>
            <a:ext cx="3863910" cy="9514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26310" y="4134501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 can use </a:t>
            </a:r>
            <a:r>
              <a:rPr lang="en-US" altLang="zh-CN" dirty="0" err="1"/>
              <a:t>scipy</a:t>
            </a:r>
            <a:r>
              <a:rPr lang="en-US" altLang="zh-CN" dirty="0"/>
              <a:t> to perform it: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23" y="4652211"/>
            <a:ext cx="3841947" cy="1822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Slerp</a:t>
            </a:r>
            <a:r>
              <a:rPr lang="en-US" altLang="zh-CN" sz="2800" b="1" dirty="0">
                <a:solidFill>
                  <a:srgbClr val="FF0000"/>
                </a:solidFill>
              </a:rPr>
              <a:t> and angular velocity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86425" y="2806308"/>
            <a:ext cx="727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Let’s decompose a </a:t>
            </a:r>
            <a:r>
              <a:rPr lang="en-US" altLang="zh-CN" sz="2400" dirty="0">
                <a:solidFill>
                  <a:srgbClr val="FF0000"/>
                </a:solidFill>
              </a:rPr>
              <a:t>rotation matrix </a:t>
            </a:r>
            <a:r>
              <a:rPr lang="en-US" altLang="zh-CN" sz="2400" dirty="0"/>
              <a:t>into </a:t>
            </a:r>
            <a:r>
              <a:rPr lang="en-US" altLang="zh-CN" sz="2400" dirty="0">
                <a:solidFill>
                  <a:srgbClr val="FF0000"/>
                </a:solidFill>
              </a:rPr>
              <a:t>rotation axis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rotation angle </a:t>
            </a:r>
            <a:r>
              <a:rPr lang="en-US" altLang="zh-CN" sz="2400" dirty="0"/>
              <a:t>through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/>
              <a:t>Rodrigues’ formula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9228" y="3716092"/>
            <a:ext cx="3565699" cy="9261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425" y="1896524"/>
            <a:ext cx="727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Angular velocity is given through a </a:t>
            </a:r>
            <a:r>
              <a:rPr lang="en-US" altLang="zh-CN" sz="2400" dirty="0">
                <a:solidFill>
                  <a:srgbClr val="FF0000"/>
                </a:solidFill>
              </a:rPr>
              <a:t>rotation axis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the speed rotation angle changes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86425" y="4642248"/>
            <a:ext cx="727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Imagine this rotation process takes time d</a:t>
            </a:r>
            <a:r>
              <a:rPr lang="en-US" altLang="zh-CN" sz="2000" b="1" dirty="0"/>
              <a:t>t</a:t>
            </a:r>
            <a:r>
              <a:rPr lang="en-US" altLang="zh-CN" sz="2000" dirty="0"/>
              <a:t>, we can express the average angular velocity during the rotation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960" y="5449680"/>
            <a:ext cx="1216079" cy="65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1" y="1294517"/>
            <a:ext cx="992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There are more than one “correct” interpolation method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44386" y="1870643"/>
            <a:ext cx="7103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What if we directly use linear interpolation to quaternions ?</a:t>
            </a:r>
            <a:endParaRPr lang="zh-CN" altLang="en-US" sz="2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005" y="2473658"/>
            <a:ext cx="4603987" cy="8572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44386" y="3527049"/>
            <a:ext cx="768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How’s this different from </a:t>
            </a:r>
            <a:r>
              <a:rPr lang="en-US" altLang="zh-CN" sz="2000" b="1" dirty="0" err="1"/>
              <a:t>slerp</a:t>
            </a:r>
            <a:r>
              <a:rPr lang="en-US" altLang="zh-CN" sz="2000" b="1" dirty="0"/>
              <a:t>, what problem would this brings?</a:t>
            </a:r>
            <a:endParaRPr lang="zh-CN" altLang="en-US" sz="20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02" y="4123256"/>
            <a:ext cx="4512591" cy="3943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70102" y="4814123"/>
            <a:ext cx="52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1. If \theta is small, the difference is insignificant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570101" y="5615165"/>
            <a:ext cx="5270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The “in-between” rotations are not sampled at steady angular velocity, the rotation axis also shift a little.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 property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207008" y="2121408"/>
            <a:ext cx="1012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Given 2d rotation matrix                 and a point     , define                     . Imagine the process of rotation as drawing an arc         , pick a point     from the arc </a:t>
            </a:r>
            <a:r>
              <a:rPr lang="en-US" altLang="zh-CN" dirty="0" err="1"/>
              <a:t>s.t.</a:t>
            </a:r>
            <a:r>
              <a:rPr lang="en-US" altLang="zh-CN" dirty="0"/>
              <a:t>                                                  . If we define the rotation matrix drawing the arc         as         , please prove the following equation: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660" y="2134210"/>
            <a:ext cx="913636" cy="3513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74" y="2173377"/>
            <a:ext cx="215911" cy="273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70" y="2100123"/>
            <a:ext cx="1155759" cy="4254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20" y="2416246"/>
            <a:ext cx="350111" cy="36761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323" y="2461209"/>
            <a:ext cx="203210" cy="2603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601" y="2452813"/>
            <a:ext cx="2938208" cy="35516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435" y="2676419"/>
            <a:ext cx="361969" cy="36831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168" y="2753281"/>
            <a:ext cx="330217" cy="2857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332" y="3201411"/>
            <a:ext cx="3402256" cy="36761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808336" y="3893758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Does this property hold in 3d space?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181306" y="4850500"/>
            <a:ext cx="782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You can imagine this with the geometry model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988175" y="564502"/>
            <a:ext cx="3809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Rotation interpolation</a:t>
            </a:r>
            <a:endParaRPr lang="zh-CN" altLang="en-US" sz="2800" b="1" dirty="0"/>
          </a:p>
        </p:txBody>
      </p:sp>
      <p:pic>
        <p:nvPicPr>
          <p:cNvPr id="4" name="q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021622" y="1241610"/>
            <a:ext cx="6148755" cy="4986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83" y="399383"/>
            <a:ext cx="11230633" cy="60592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47169" y="410614"/>
            <a:ext cx="92191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1)</a:t>
            </a:r>
            <a:endParaRPr lang="zh-CN" altLang="en-US" sz="4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169" y="1606065"/>
            <a:ext cx="4561684" cy="4383561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3240290" y="2031318"/>
            <a:ext cx="3289385" cy="570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889780" y="2602051"/>
            <a:ext cx="2639895" cy="158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631461" y="1769708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Joint j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1461" y="234044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Joint </a:t>
            </a:r>
            <a:r>
              <a:rPr lang="en-US" altLang="zh-CN" sz="2800" b="1" dirty="0" err="1">
                <a:solidFill>
                  <a:srgbClr val="FF0000"/>
                </a:solidFill>
              </a:rPr>
              <a:t>i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6539" y="6045547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“Edit Mode” of an armature in blender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01" y="4255950"/>
            <a:ext cx="5982007" cy="7302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95" y="2031318"/>
            <a:ext cx="2542521" cy="523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What is a smooth transition?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2" y="1987902"/>
            <a:ext cx="5240127" cy="3930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1" y="2823668"/>
            <a:ext cx="5425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We want to transition “movement” of the </a:t>
            </a:r>
            <a:r>
              <a:rPr lang="en-US" altLang="zh-CN" sz="2400" dirty="0">
                <a:solidFill>
                  <a:schemeClr val="accent1"/>
                </a:solidFill>
              </a:rPr>
              <a:t>blue curve </a:t>
            </a:r>
            <a:r>
              <a:rPr lang="en-US" altLang="zh-CN" sz="2400" dirty="0"/>
              <a:t>to the </a:t>
            </a:r>
            <a:r>
              <a:rPr lang="en-US" altLang="zh-CN" sz="2400" dirty="0">
                <a:solidFill>
                  <a:schemeClr val="accent2"/>
                </a:solidFill>
              </a:rPr>
              <a:t>orange curve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4395217"/>
            <a:ext cx="5425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Through a </a:t>
            </a:r>
            <a:r>
              <a:rPr lang="en-US" altLang="zh-CN" sz="2400" b="1" dirty="0"/>
              <a:t>spring damper </a:t>
            </a:r>
            <a:r>
              <a:rPr lang="en-US" altLang="zh-CN" sz="2400" b="1" dirty="0" err="1"/>
              <a:t>inertializer</a:t>
            </a:r>
            <a:r>
              <a:rPr lang="en-US" altLang="zh-CN" sz="2400" dirty="0"/>
              <a:t>, we can get the </a:t>
            </a:r>
            <a:r>
              <a:rPr lang="en-US" altLang="zh-CN" sz="2400" dirty="0">
                <a:solidFill>
                  <a:srgbClr val="00B050"/>
                </a:solidFill>
              </a:rPr>
              <a:t>green curve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94030" y="3106420"/>
            <a:ext cx="10984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https://drive.google.com/file/d/1JhOeGfDGR6nq0cPAnsGe2s-q77aUKhNG/view?usp=sharing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018" y="1395499"/>
            <a:ext cx="8755963" cy="51150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 simple solution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343" y="2348274"/>
            <a:ext cx="5838731" cy="32990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0" y="2414427"/>
            <a:ext cx="5700620" cy="28671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 simple solution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933" y="1911750"/>
            <a:ext cx="7793543" cy="43817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938" y="532305"/>
            <a:ext cx="11070123" cy="59855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 solution with better quality (mostly)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3781" y="2508055"/>
            <a:ext cx="2089257" cy="45722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28492" y="1962841"/>
            <a:ext cx="5719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Use spring damper to make smooth transitions:</a:t>
            </a:r>
            <a:endParaRPr lang="zh-CN" altLang="en-US" sz="20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557" y="3110382"/>
            <a:ext cx="3003704" cy="19749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28492" y="5230437"/>
            <a:ext cx="596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We only focus on the condition when there’s no external force. Solve the following ODE:</a:t>
            </a:r>
            <a:endParaRPr lang="zh-CN" altLang="en-US" sz="20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81" y="6002965"/>
            <a:ext cx="1987652" cy="457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78232" y="1294517"/>
            <a:ext cx="799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Spring damper analytic solution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6509" y="564502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Make smooth transitions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28" y="2013855"/>
            <a:ext cx="6680543" cy="13526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4134" y="3733120"/>
            <a:ext cx="6422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Treat the “difference” of position and rotation as “x”, use ending velocity (angular velocity) as “v”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" y="4441006"/>
            <a:ext cx="3152856" cy="23646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75136" y="5404923"/>
            <a:ext cx="6422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Use spring damper to decay the offset smoothly, make smooth transitions.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 (Q &amp; A)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84835" y="3106420"/>
            <a:ext cx="1039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https://drive.google.com/file/d/1cHf2FQbp0mGnkjxuvh2cORAI0gZGLGDz/view?usp=sharing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2)</a:t>
            </a:r>
            <a:endParaRPr lang="zh-CN" altLang="en-US" sz="4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47169" y="1469182"/>
            <a:ext cx="662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Review homogeneous transform matrix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5392" y="3072773"/>
            <a:ext cx="1797142" cy="5016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28236" y="2341235"/>
            <a:ext cx="74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Compose a homogeneous transform matrix by translation, rotation and scale</a:t>
            </a:r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34" y="4592783"/>
            <a:ext cx="4992506" cy="910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28237" y="3729673"/>
            <a:ext cx="689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Through the order of scale, rotate and translate, we can write the transform matrix as follows: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2)</a:t>
            </a:r>
            <a:endParaRPr lang="zh-CN" altLang="en-US" sz="4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47169" y="1469182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Understand “local transformation”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48456" y="2219973"/>
            <a:ext cx="746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Rotate your shoulder, your elbow and hand also rotates.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2048456" y="2807010"/>
            <a:ext cx="74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Define an “unchanged” </a:t>
            </a:r>
            <a:r>
              <a:rPr lang="en-US" altLang="zh-CN" sz="2000" b="1" dirty="0">
                <a:solidFill>
                  <a:srgbClr val="FF0000"/>
                </a:solidFill>
              </a:rPr>
              <a:t>local transform </a:t>
            </a:r>
            <a:r>
              <a:rPr lang="en-US" altLang="zh-CN" sz="2000" dirty="0"/>
              <a:t>for the elbow and hand, compute the </a:t>
            </a:r>
            <a:r>
              <a:rPr lang="en-US" altLang="zh-CN" sz="2000" b="1" dirty="0">
                <a:solidFill>
                  <a:srgbClr val="FF0000"/>
                </a:solidFill>
              </a:rPr>
              <a:t>global transform </a:t>
            </a:r>
            <a:r>
              <a:rPr lang="en-US" altLang="zh-CN" sz="2000" dirty="0"/>
              <a:t>through the hierarchy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790" y="3719707"/>
            <a:ext cx="3125322" cy="8590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256" y="5415574"/>
            <a:ext cx="4992506" cy="9105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67971" y="5562156"/>
            <a:ext cx="269309" cy="356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7667106" y="5737641"/>
            <a:ext cx="801665" cy="3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550191" y="552674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Global position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8456" y="4597545"/>
            <a:ext cx="74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After obtaining the </a:t>
            </a:r>
            <a:r>
              <a:rPr lang="en-US" altLang="zh-CN" sz="2000" b="1" dirty="0">
                <a:solidFill>
                  <a:srgbClr val="FF0000"/>
                </a:solidFill>
              </a:rPr>
              <a:t>global transform </a:t>
            </a:r>
            <a:r>
              <a:rPr lang="en-US" altLang="zh-CN" sz="2000" dirty="0"/>
              <a:t>homogeneous matrices, we can extract the global position member from the matrices: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8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2)</a:t>
            </a:r>
            <a:endParaRPr lang="zh-CN" altLang="en-US" sz="4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47169" y="1469182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The computation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48456" y="2014804"/>
            <a:ext cx="74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Compose the “local transform” matrix in TRS order (BVH format don’t have scale so we skip it)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6111" y="2722690"/>
            <a:ext cx="2317869" cy="73028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48456" y="3429000"/>
            <a:ext cx="746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Bring this “detailed” version of transform matrix into out formula:</a:t>
            </a:r>
            <a:endParaRPr lang="zh-CN" altLang="en-US" sz="20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71" y="3983915"/>
            <a:ext cx="2531471" cy="3507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29" y="4409041"/>
            <a:ext cx="5918504" cy="123831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916" y="5721735"/>
            <a:ext cx="7213971" cy="850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3)</a:t>
            </a:r>
            <a:endParaRPr lang="zh-CN" altLang="en-US" sz="4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022" y="1674627"/>
            <a:ext cx="9129956" cy="4339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1 </a:t>
            </a:r>
            <a:r>
              <a:rPr lang="en-US" altLang="zh-CN" sz="4800" b="1" dirty="0"/>
              <a:t>(part 3)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725930" y="2966720"/>
            <a:ext cx="8637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https://drive.google.com/file/d/1NivTs93H0zGLK4KA2HKo6Q5HxgeVXqCU/view?usp=drive_link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/>
              <a:t>Review on Assignment </a:t>
            </a:r>
            <a:r>
              <a:rPr lang="en-US" altLang="zh-CN" sz="4800" b="1" dirty="0"/>
              <a:t>1</a:t>
            </a:r>
            <a:endParaRPr lang="zh-CN" altLang="en-US" sz="48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29516" y="2456482"/>
            <a:ext cx="9208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We now have some basic knowledge about motion data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2291112" y="3932963"/>
            <a:ext cx="760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Let’s dive deeper to actual animation processing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7169" y="410614"/>
            <a:ext cx="91455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/>
              <a:t>Tutorial 3</a:t>
            </a:r>
            <a:endParaRPr lang="zh-CN" altLang="en-US" sz="4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36754" y="1591745"/>
            <a:ext cx="6005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Temporal Editing of motion data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199" y="2640663"/>
            <a:ext cx="4193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1. Rotation interpolation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743199" y="3869682"/>
            <a:ext cx="462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2. Make smooth transitions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4488</Words>
  <Application>WPS 演示</Application>
  <PresentationFormat>宽屏</PresentationFormat>
  <Paragraphs>228</Paragraphs>
  <Slides>28</Slides>
  <Notes>28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Liu</dc:creator>
  <cp:lastModifiedBy>村口的小Tony</cp:lastModifiedBy>
  <cp:revision>249</cp:revision>
  <dcterms:created xsi:type="dcterms:W3CDTF">2025-10-21T13:31:00Z</dcterms:created>
  <dcterms:modified xsi:type="dcterms:W3CDTF">2025-10-30T13:53:00Z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30A172C745DF46A9AF357C5FAF6BF552_13</vt:lpwstr>
  </property>
  <property fmtid="{D5CDD505-2E9C-101B-9397-08002B2CF9AE}" pid="3" name="KSOProductBuildVer">
    <vt:lpwstr>2052-12.1.0.23125</vt:lpwstr>
  </property>
</Properties>
</file>